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9" r:id="rId3"/>
    <p:sldId id="258" r:id="rId4"/>
    <p:sldId id="277" r:id="rId5"/>
    <p:sldId id="261" r:id="rId6"/>
    <p:sldId id="265" r:id="rId7"/>
    <p:sldId id="283" r:id="rId8"/>
    <p:sldId id="269" r:id="rId9"/>
    <p:sldId id="262" r:id="rId10"/>
    <p:sldId id="264" r:id="rId11"/>
    <p:sldId id="266" r:id="rId12"/>
    <p:sldId id="282" r:id="rId13"/>
    <p:sldId id="267" r:id="rId14"/>
    <p:sldId id="270" r:id="rId15"/>
    <p:sldId id="268" r:id="rId16"/>
    <p:sldId id="275" r:id="rId17"/>
    <p:sldId id="280" r:id="rId18"/>
    <p:sldId id="281" r:id="rId19"/>
    <p:sldId id="274" r:id="rId20"/>
  </p:sldIdLst>
  <p:sldSz cx="12192000" cy="6858000"/>
  <p:notesSz cx="6858000" cy="9144000"/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áral Jaroslav (165612)" initials="PJ(" lastIdx="28" clrIdx="0">
    <p:extLst>
      <p:ext uri="{19B8F6BF-5375-455C-9EA6-DF929625EA0E}">
        <p15:presenceInfo xmlns:p15="http://schemas.microsoft.com/office/powerpoint/2012/main" userId="Páral Jaroslav (165612)" providerId="None"/>
      </p:ext>
    </p:extLst>
  </p:cmAuthor>
  <p:cmAuthor id="2" name="Petr" initials="P" lastIdx="6" clrIdx="1">
    <p:extLst>
      <p:ext uri="{19B8F6BF-5375-455C-9EA6-DF929625EA0E}">
        <p15:presenceInfo xmlns:p15="http://schemas.microsoft.com/office/powerpoint/2012/main" userId="Pet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265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56" y="84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Podnadpis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/>
              <a:t>Kliknutím můžete upravit styl předlohy.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AB219-910E-4666-B002-E41B1DC92A22}" type="datetimeFigureOut">
              <a:rPr lang="cs-CZ" smtClean="0"/>
              <a:pPr/>
              <a:t>15. 6. 2017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53B69-A1B7-4073-8A9F-97B29F8F133D}" type="slidenum">
              <a:rPr lang="cs-CZ" smtClean="0"/>
              <a:pPr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1625682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AB219-910E-4666-B002-E41B1DC92A22}" type="datetimeFigureOut">
              <a:rPr lang="cs-CZ" smtClean="0"/>
              <a:pPr/>
              <a:t>15. 6. 2017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53B69-A1B7-4073-8A9F-97B29F8F133D}" type="slidenum">
              <a:rPr lang="cs-CZ" smtClean="0"/>
              <a:pPr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0630631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vislý nadpis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AB219-910E-4666-B002-E41B1DC92A22}" type="datetimeFigureOut">
              <a:rPr lang="cs-CZ" smtClean="0"/>
              <a:pPr/>
              <a:t>15. 6. 2017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53B69-A1B7-4073-8A9F-97B29F8F133D}" type="slidenum">
              <a:rPr lang="cs-CZ" smtClean="0"/>
              <a:pPr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3109257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AB219-910E-4666-B002-E41B1DC92A22}" type="datetimeFigureOut">
              <a:rPr lang="cs-CZ" smtClean="0"/>
              <a:pPr/>
              <a:t>15. 6. 2017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53B69-A1B7-4073-8A9F-97B29F8F133D}" type="slidenum">
              <a:rPr lang="cs-CZ" smtClean="0"/>
              <a:pPr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5861354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čá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AB219-910E-4666-B002-E41B1DC92A22}" type="datetimeFigureOut">
              <a:rPr lang="cs-CZ" smtClean="0"/>
              <a:pPr/>
              <a:t>15. 6. 2017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53B69-A1B7-4073-8A9F-97B29F8F133D}" type="slidenum">
              <a:rPr lang="cs-CZ" smtClean="0"/>
              <a:pPr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0020014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obsah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symbol pro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AB219-910E-4666-B002-E41B1DC92A22}" type="datetimeFigureOut">
              <a:rPr lang="cs-CZ" smtClean="0"/>
              <a:pPr/>
              <a:t>15. 6. 2017</a:t>
            </a:fld>
            <a:endParaRPr lang="cs-CZ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53B69-A1B7-4073-8A9F-97B29F8F133D}" type="slidenum">
              <a:rPr lang="cs-CZ" smtClean="0"/>
              <a:pPr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5495534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4" name="Zástupný symbol pro obsah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symbol pro tex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6" name="Zástupný symbol pro obsah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7" name="Zástupný symbol pro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AB219-910E-4666-B002-E41B1DC92A22}" type="datetimeFigureOut">
              <a:rPr lang="cs-CZ" smtClean="0"/>
              <a:pPr/>
              <a:t>15. 6. 2017</a:t>
            </a:fld>
            <a:endParaRPr lang="cs-CZ"/>
          </a:p>
        </p:txBody>
      </p:sp>
      <p:sp>
        <p:nvSpPr>
          <p:cNvPr id="8" name="Zástupný symbol pro zápatí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9" name="Zástupný symbol pro číslo snímk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53B69-A1B7-4073-8A9F-97B29F8F133D}" type="slidenum">
              <a:rPr lang="cs-CZ" smtClean="0"/>
              <a:pPr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9934574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enom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AB219-910E-4666-B002-E41B1DC92A22}" type="datetimeFigureOut">
              <a:rPr lang="cs-CZ" smtClean="0"/>
              <a:pPr/>
              <a:t>15. 6. 2017</a:t>
            </a:fld>
            <a:endParaRPr lang="cs-CZ"/>
          </a:p>
        </p:txBody>
      </p:sp>
      <p:sp>
        <p:nvSpPr>
          <p:cNvPr id="4" name="Zástupný symbol pro zápatí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Zástupný symbol pro číslo snímk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53B69-A1B7-4073-8A9F-97B29F8F133D}" type="slidenum">
              <a:rPr lang="cs-CZ" smtClean="0"/>
              <a:pPr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1952743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AB219-910E-4666-B002-E41B1DC92A22}" type="datetimeFigureOut">
              <a:rPr lang="cs-CZ" smtClean="0"/>
              <a:pPr/>
              <a:t>15. 6. 2017</a:t>
            </a:fld>
            <a:endParaRPr lang="cs-CZ"/>
          </a:p>
        </p:txBody>
      </p:sp>
      <p:sp>
        <p:nvSpPr>
          <p:cNvPr id="3" name="Zástupný symbol pro zápatí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53B69-A1B7-4073-8A9F-97B29F8F133D}" type="slidenum">
              <a:rPr lang="cs-CZ" smtClean="0"/>
              <a:pPr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5679723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tex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5" name="Zástupný symbol pro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AB219-910E-4666-B002-E41B1DC92A22}" type="datetimeFigureOut">
              <a:rPr lang="cs-CZ" smtClean="0"/>
              <a:pPr/>
              <a:t>15. 6. 2017</a:t>
            </a:fld>
            <a:endParaRPr lang="cs-CZ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53B69-A1B7-4073-8A9F-97B29F8F133D}" type="slidenum">
              <a:rPr lang="cs-CZ" smtClean="0"/>
              <a:pPr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79222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symbol obrázku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cs-CZ"/>
          </a:p>
        </p:txBody>
      </p:sp>
      <p:sp>
        <p:nvSpPr>
          <p:cNvPr id="4" name="Zástupný symbol pro tex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5" name="Zástupný symbol pro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AB219-910E-4666-B002-E41B1DC92A22}" type="datetimeFigureOut">
              <a:rPr lang="cs-CZ" smtClean="0"/>
              <a:pPr/>
              <a:t>15. 6. 2017</a:t>
            </a:fld>
            <a:endParaRPr lang="cs-CZ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53B69-A1B7-4073-8A9F-97B29F8F133D}" type="slidenum">
              <a:rPr lang="cs-CZ" smtClean="0"/>
              <a:pPr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0908273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nadpis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2AB219-910E-4666-B002-E41B1DC92A22}" type="datetimeFigureOut">
              <a:rPr lang="cs-CZ" smtClean="0"/>
              <a:pPr/>
              <a:t>15. 6. 2017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F53B69-A1B7-4073-8A9F-97B29F8F133D}" type="slidenum">
              <a:rPr lang="cs-CZ" smtClean="0"/>
              <a:pPr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770993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2.png"/><Relationship Id="rId4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ctrTitle"/>
          </p:nvPr>
        </p:nvSpPr>
        <p:spPr>
          <a:xfrm>
            <a:off x="1524000" y="2127599"/>
            <a:ext cx="9144000" cy="2387600"/>
          </a:xfrm>
        </p:spPr>
        <p:txBody>
          <a:bodyPr/>
          <a:lstStyle/>
          <a:p>
            <a:r>
              <a:rPr lang="cs-CZ" dirty="0">
                <a:latin typeface="Arial" panose="020B0604020202020204" pitchFamily="34" charset="0"/>
                <a:cs typeface="Arial" panose="020B0604020202020204" pitchFamily="34" charset="0"/>
              </a:rPr>
              <a:t>Nadstavbová deska pro robota Pololu 3pi</a:t>
            </a:r>
          </a:p>
        </p:txBody>
      </p:sp>
      <p:sp>
        <p:nvSpPr>
          <p:cNvPr id="3" name="Podnadpis 2"/>
          <p:cNvSpPr>
            <a:spLocks noGrp="1"/>
          </p:cNvSpPr>
          <p:nvPr>
            <p:ph type="subTitle" idx="1"/>
          </p:nvPr>
        </p:nvSpPr>
        <p:spPr>
          <a:xfrm>
            <a:off x="3048000" y="5202238"/>
            <a:ext cx="9144000" cy="1655762"/>
          </a:xfrm>
        </p:spPr>
        <p:txBody>
          <a:bodyPr>
            <a:normAutofit/>
          </a:bodyPr>
          <a:lstStyle/>
          <a:p>
            <a:pPr algn="r"/>
            <a:r>
              <a:rPr lang="cs-CZ" sz="3600" dirty="0">
                <a:latin typeface="Arial" panose="020B0604020202020204" pitchFamily="34" charset="0"/>
                <a:cs typeface="Arial" panose="020B0604020202020204" pitchFamily="34" charset="0"/>
              </a:rPr>
              <a:t>Petr Bobčík</a:t>
            </a:r>
          </a:p>
          <a:p>
            <a:r>
              <a:rPr lang="cs-CZ" dirty="0">
                <a:latin typeface="Arial" panose="020B0604020202020204" pitchFamily="34" charset="0"/>
                <a:cs typeface="Arial" panose="020B0604020202020204" pitchFamily="34" charset="0"/>
              </a:rPr>
              <a:t>		       	            </a:t>
            </a:r>
            <a:r>
              <a:rPr lang="cs-CZ" sz="2800" dirty="0">
                <a:latin typeface="Arial" panose="020B0604020202020204" pitchFamily="34" charset="0"/>
                <a:cs typeface="Arial" panose="020B0604020202020204" pitchFamily="34" charset="0"/>
              </a:rPr>
              <a:t>SPŠ a VOŠ Brno, Sokolská, </a:t>
            </a:r>
            <a:r>
              <a:rPr lang="cs-CZ" sz="2800" dirty="0" err="1">
                <a:latin typeface="Arial" panose="020B0604020202020204" pitchFamily="34" charset="0"/>
                <a:cs typeface="Arial" panose="020B0604020202020204" pitchFamily="34" charset="0"/>
              </a:rPr>
              <a:t>p.o</a:t>
            </a:r>
            <a:r>
              <a:rPr lang="cs-CZ" sz="28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cs-CZ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ovéPole 3"/>
          <p:cNvSpPr txBox="1"/>
          <p:nvPr/>
        </p:nvSpPr>
        <p:spPr>
          <a:xfrm>
            <a:off x="1800837" y="671119"/>
            <a:ext cx="85903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4400" dirty="0">
                <a:latin typeface="Arial" panose="020B0604020202020204" pitchFamily="34" charset="0"/>
                <a:cs typeface="Arial" panose="020B0604020202020204" pitchFamily="34" charset="0"/>
              </a:rPr>
              <a:t>Středoškolská odborná činnost</a:t>
            </a:r>
          </a:p>
        </p:txBody>
      </p:sp>
      <p:pic>
        <p:nvPicPr>
          <p:cNvPr id="3074" name="Picture 2" descr="Výsledek obrázku pro jcmm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967636"/>
            <a:ext cx="3780728" cy="1890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66065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ázek 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59932" y="1380089"/>
            <a:ext cx="6914341" cy="5477911"/>
          </a:xfrm>
          <a:prstGeom prst="rect">
            <a:avLst/>
          </a:prstGeom>
        </p:spPr>
      </p:pic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327116" y="0"/>
            <a:ext cx="10515600" cy="1267097"/>
          </a:xfrm>
        </p:spPr>
        <p:txBody>
          <a:bodyPr/>
          <a:lstStyle/>
          <a:p>
            <a:r>
              <a:rPr lang="cs-CZ" dirty="0"/>
              <a:t>Určení polohy </a:t>
            </a: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 </a:t>
            </a:r>
            <a:r>
              <a:rPr lang="cs-CZ" dirty="0"/>
              <a:t>IMU</a:t>
            </a:r>
          </a:p>
        </p:txBody>
      </p:sp>
      <p:pic>
        <p:nvPicPr>
          <p:cNvPr id="4" name="Picture 2" descr="Výsledek obrázku pro MPU-9250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80069" y="0"/>
            <a:ext cx="5267217" cy="376079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629912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ázek 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102353" y="4486268"/>
            <a:ext cx="2831778" cy="1673822"/>
          </a:xfrm>
          <a:prstGeom prst="rect">
            <a:avLst/>
          </a:prstGeom>
        </p:spPr>
      </p:pic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329266" y="0"/>
            <a:ext cx="10515600" cy="1267097"/>
          </a:xfrm>
        </p:spPr>
        <p:txBody>
          <a:bodyPr/>
          <a:lstStyle/>
          <a:p>
            <a:r>
              <a:rPr lang="cs-CZ" dirty="0"/>
              <a:t>Orientace v okolí </a:t>
            </a: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 </a:t>
            </a:r>
            <a:r>
              <a:rPr lang="cs-CZ" dirty="0"/>
              <a:t>IR senzor</a:t>
            </a:r>
          </a:p>
        </p:txBody>
      </p:sp>
      <p:pic>
        <p:nvPicPr>
          <p:cNvPr id="4" name="Zástupný symbol pro obsah 3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0" y="2389043"/>
            <a:ext cx="8238441" cy="4351338"/>
          </a:xfrm>
          <a:prstGeom prst="rect">
            <a:avLst/>
          </a:prstGeom>
        </p:spPr>
      </p:pic>
      <p:pic>
        <p:nvPicPr>
          <p:cNvPr id="4098" name="Picture 2" descr="Výsledek obrázku pro infra led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0456" y="1458985"/>
            <a:ext cx="1768113" cy="1768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pojnice: pravoúhlá 8"/>
          <p:cNvCxnSpPr/>
          <p:nvPr/>
        </p:nvCxnSpPr>
        <p:spPr>
          <a:xfrm flipV="1">
            <a:off x="7432766" y="2416629"/>
            <a:ext cx="1502228" cy="1345474"/>
          </a:xfrm>
          <a:prstGeom prst="bentConnector3">
            <a:avLst>
              <a:gd name="adj1" fmla="val 50000"/>
            </a:avLst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pojnice: pravoúhlá 10"/>
          <p:cNvCxnSpPr/>
          <p:nvPr/>
        </p:nvCxnSpPr>
        <p:spPr>
          <a:xfrm>
            <a:off x="7428044" y="4079308"/>
            <a:ext cx="1480826" cy="1171962"/>
          </a:xfrm>
          <a:prstGeom prst="bentConnector3">
            <a:avLst>
              <a:gd name="adj1" fmla="val 50000"/>
            </a:avLst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ovéPole 11"/>
          <p:cNvSpPr txBox="1"/>
          <p:nvPr/>
        </p:nvSpPr>
        <p:spPr>
          <a:xfrm>
            <a:off x="9324484" y="1044244"/>
            <a:ext cx="16485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Fototranzistor</a:t>
            </a:r>
          </a:p>
          <a:p>
            <a:r>
              <a:rPr lang="cs-CZ" dirty="0"/>
              <a:t>L-93DP3BT </a:t>
            </a:r>
          </a:p>
        </p:txBody>
      </p:sp>
      <p:sp>
        <p:nvSpPr>
          <p:cNvPr id="13" name="TextovéPole 12"/>
          <p:cNvSpPr txBox="1"/>
          <p:nvPr/>
        </p:nvSpPr>
        <p:spPr>
          <a:xfrm>
            <a:off x="9412798" y="3806607"/>
            <a:ext cx="11031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/>
              <a:t>IR LED</a:t>
            </a:r>
          </a:p>
          <a:p>
            <a:r>
              <a:rPr lang="cs-CZ" dirty="0"/>
              <a:t>L-934F3C </a:t>
            </a:r>
          </a:p>
        </p:txBody>
      </p:sp>
    </p:spTree>
    <p:extLst>
      <p:ext uri="{BB962C8B-B14F-4D97-AF65-F5344CB8AC3E}">
        <p14:creationId xmlns:p14="http://schemas.microsoft.com/office/powerpoint/2010/main" val="32182919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ázek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16200000">
            <a:off x="-1075537" y="2124862"/>
            <a:ext cx="6096060" cy="3370217"/>
          </a:xfrm>
          <a:prstGeom prst="rect">
            <a:avLst/>
          </a:prstGeom>
        </p:spPr>
      </p:pic>
      <p:pic>
        <p:nvPicPr>
          <p:cNvPr id="7" name="Obrázek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6606" y="643547"/>
            <a:ext cx="7920446" cy="5942033"/>
          </a:xfrm>
          <a:prstGeom prst="rect">
            <a:avLst/>
          </a:prstGeom>
        </p:spPr>
      </p:pic>
      <p:sp>
        <p:nvSpPr>
          <p:cNvPr id="2" name="TextovéPole 1"/>
          <p:cNvSpPr txBox="1"/>
          <p:nvPr/>
        </p:nvSpPr>
        <p:spPr>
          <a:xfrm>
            <a:off x="319740" y="201976"/>
            <a:ext cx="32202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4400" dirty="0">
                <a:latin typeface="+mj-lt"/>
                <a:ea typeface="+mj-ea"/>
                <a:cs typeface="+mj-cs"/>
              </a:rPr>
              <a:t>IR</a:t>
            </a:r>
            <a:r>
              <a:rPr lang="cs-CZ" dirty="0"/>
              <a:t> </a:t>
            </a:r>
            <a:r>
              <a:rPr lang="cs-CZ" sz="4400" dirty="0">
                <a:latin typeface="+mj-lt"/>
                <a:ea typeface="+mj-ea"/>
                <a:cs typeface="+mj-cs"/>
              </a:rPr>
              <a:t>senzor</a:t>
            </a:r>
          </a:p>
        </p:txBody>
      </p:sp>
    </p:spTree>
    <p:extLst>
      <p:ext uri="{BB962C8B-B14F-4D97-AF65-F5344CB8AC3E}">
        <p14:creationId xmlns:p14="http://schemas.microsoft.com/office/powerpoint/2010/main" val="20212277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328749" y="0"/>
            <a:ext cx="10515600" cy="1267097"/>
          </a:xfrm>
        </p:spPr>
        <p:txBody>
          <a:bodyPr/>
          <a:lstStyle/>
          <a:p>
            <a:r>
              <a:rPr lang="cs-CZ" dirty="0"/>
              <a:t>Indukční senzor</a:t>
            </a:r>
          </a:p>
        </p:txBody>
      </p:sp>
      <p:pic>
        <p:nvPicPr>
          <p:cNvPr id="7" name="Zástupný symbol pro obsah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065384"/>
            <a:ext cx="5021883" cy="4800600"/>
          </a:xfrm>
          <a:prstGeom prst="rect">
            <a:avLst/>
          </a:prstGeom>
        </p:spPr>
      </p:pic>
      <p:pic>
        <p:nvPicPr>
          <p:cNvPr id="3" name="Obrázek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10800000">
            <a:off x="9188051" y="5319373"/>
            <a:ext cx="2755755" cy="1323858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578880" y="5133975"/>
            <a:ext cx="5114925" cy="1724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Obrázek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231728" y="0"/>
            <a:ext cx="6960272" cy="4088390"/>
          </a:xfrm>
          <a:prstGeom prst="rect">
            <a:avLst/>
          </a:prstGeom>
        </p:spPr>
      </p:pic>
      <p:cxnSp>
        <p:nvCxnSpPr>
          <p:cNvPr id="10" name="Přímá spojovací šipka 9"/>
          <p:cNvCxnSpPr/>
          <p:nvPr/>
        </p:nvCxnSpPr>
        <p:spPr>
          <a:xfrm>
            <a:off x="4450976" y="3832412"/>
            <a:ext cx="457200" cy="1882588"/>
          </a:xfrm>
          <a:prstGeom prst="straightConnector1">
            <a:avLst/>
          </a:prstGeom>
          <a:ln w="635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ovéPole 19"/>
          <p:cNvSpPr txBox="1"/>
          <p:nvPr/>
        </p:nvSpPr>
        <p:spPr>
          <a:xfrm>
            <a:off x="8528125" y="5244738"/>
            <a:ext cx="69924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8000" dirty="0">
                <a:solidFill>
                  <a:srgbClr val="FF0000"/>
                </a:solidFill>
              </a:rPr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7838889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328748" y="0"/>
            <a:ext cx="10515600" cy="1267097"/>
          </a:xfrm>
        </p:spPr>
        <p:txBody>
          <a:bodyPr>
            <a:normAutofit/>
          </a:bodyPr>
          <a:lstStyle/>
          <a:p>
            <a:r>
              <a:rPr lang="cs-CZ" dirty="0"/>
              <a:t>Přídavné</a:t>
            </a:r>
            <a:r>
              <a:rPr lang="cs-CZ" sz="4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s-CZ" dirty="0"/>
              <a:t>desky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838200" y="1511300"/>
            <a:ext cx="10515600" cy="4665663"/>
          </a:xfrm>
        </p:spPr>
        <p:txBody>
          <a:bodyPr/>
          <a:lstStyle/>
          <a:p>
            <a:pPr marL="0" indent="0">
              <a:buNone/>
            </a:pPr>
            <a:endParaRPr lang="cs-CZ" dirty="0"/>
          </a:p>
          <a:p>
            <a:pPr marL="0" indent="0">
              <a:buNone/>
            </a:pPr>
            <a:r>
              <a:rPr lang="cs-CZ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cs-CZ" dirty="0" err="1">
                <a:latin typeface="Arial" panose="020B0604020202020204" pitchFamily="34" charset="0"/>
                <a:cs typeface="Arial" panose="020B0604020202020204" pitchFamily="34" charset="0"/>
              </a:rPr>
              <a:t>Freedom</a:t>
            </a:r>
            <a:r>
              <a:rPr lang="cs-CZ" dirty="0">
                <a:latin typeface="Arial" panose="020B0604020202020204" pitchFamily="34" charset="0"/>
                <a:cs typeface="Arial" panose="020B0604020202020204" pitchFamily="34" charset="0"/>
              </a:rPr>
              <a:t> (FRDM)	</a:t>
            </a:r>
            <a:r>
              <a:rPr lang="cs-CZ" dirty="0"/>
              <a:t>			          </a:t>
            </a:r>
            <a:r>
              <a:rPr lang="cs-CZ" dirty="0">
                <a:latin typeface="Arial" panose="020B0604020202020204" pitchFamily="34" charset="0"/>
                <a:cs typeface="Arial" panose="020B0604020202020204" pitchFamily="34" charset="0"/>
              </a:rPr>
              <a:t>Arduino</a:t>
            </a:r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DC9E7-A7AE-45A2-ABE2-D8EAAF864B97}" type="slidenum">
              <a:rPr lang="cs-CZ" smtClean="0"/>
              <a:pPr/>
              <a:t>14</a:t>
            </a:fld>
            <a:endParaRPr lang="cs-CZ"/>
          </a:p>
        </p:txBody>
      </p:sp>
      <p:pic>
        <p:nvPicPr>
          <p:cNvPr id="4" name="Obrázek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191375" y="2578893"/>
            <a:ext cx="4733715" cy="3425488"/>
          </a:xfrm>
          <a:prstGeom prst="rect">
            <a:avLst/>
          </a:prstGeom>
        </p:spPr>
      </p:pic>
      <p:pic>
        <p:nvPicPr>
          <p:cNvPr id="5" name="Obrázek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2682081"/>
            <a:ext cx="5286375" cy="3240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5400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328749" y="0"/>
            <a:ext cx="10515600" cy="1267097"/>
          </a:xfrm>
        </p:spPr>
        <p:txBody>
          <a:bodyPr/>
          <a:lstStyle/>
          <a:p>
            <a:r>
              <a:rPr lang="cs-CZ" dirty="0"/>
              <a:t>Nárazník</a:t>
            </a:r>
          </a:p>
        </p:txBody>
      </p:sp>
      <p:pic>
        <p:nvPicPr>
          <p:cNvPr id="5" name="Obrázek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972" y="2833246"/>
            <a:ext cx="5677021" cy="4024754"/>
          </a:xfrm>
          <a:prstGeom prst="rect">
            <a:avLst/>
          </a:prstGeom>
        </p:spPr>
      </p:pic>
      <p:pic>
        <p:nvPicPr>
          <p:cNvPr id="7" name="Obrázek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0589" y="0"/>
            <a:ext cx="5565036" cy="3448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7304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328749" y="0"/>
            <a:ext cx="10515600" cy="1267097"/>
          </a:xfrm>
        </p:spPr>
        <p:txBody>
          <a:bodyPr/>
          <a:lstStyle/>
          <a:p>
            <a:r>
              <a:rPr lang="cs-CZ" dirty="0"/>
              <a:t>Nárazník</a:t>
            </a:r>
          </a:p>
        </p:txBody>
      </p:sp>
      <p:pic>
        <p:nvPicPr>
          <p:cNvPr id="5" name="Obrázek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972" y="2833246"/>
            <a:ext cx="5677021" cy="4024754"/>
          </a:xfrm>
          <a:prstGeom prst="rect">
            <a:avLst/>
          </a:prstGeom>
        </p:spPr>
      </p:pic>
      <p:pic>
        <p:nvPicPr>
          <p:cNvPr id="7" name="Obrázek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0589" y="0"/>
            <a:ext cx="5565036" cy="3448236"/>
          </a:xfrm>
          <a:prstGeom prst="rect">
            <a:avLst/>
          </a:prstGeom>
        </p:spPr>
      </p:pic>
      <p:pic>
        <p:nvPicPr>
          <p:cNvPr id="4" name="Obrázek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173906" y="2945623"/>
            <a:ext cx="2580952" cy="3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026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334428" y="1"/>
            <a:ext cx="10515600" cy="1254034"/>
          </a:xfrm>
        </p:spPr>
        <p:txBody>
          <a:bodyPr/>
          <a:lstStyle/>
          <a:p>
            <a:r>
              <a:rPr lang="cs-CZ" dirty="0"/>
              <a:t>Realizace</a:t>
            </a:r>
          </a:p>
        </p:txBody>
      </p:sp>
      <p:pic>
        <p:nvPicPr>
          <p:cNvPr id="3" name="Obrázek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569075" y="229370"/>
            <a:ext cx="6731489" cy="6628630"/>
          </a:xfrm>
          <a:prstGeom prst="rect">
            <a:avLst/>
          </a:prstGeom>
        </p:spPr>
      </p:pic>
      <p:pic>
        <p:nvPicPr>
          <p:cNvPr id="5" name="Obrázek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21447081">
            <a:off x="2726087" y="172280"/>
            <a:ext cx="6548753" cy="6742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13871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328748" y="0"/>
            <a:ext cx="10515600" cy="1267097"/>
          </a:xfrm>
        </p:spPr>
        <p:txBody>
          <a:bodyPr/>
          <a:lstStyle/>
          <a:p>
            <a:r>
              <a:rPr lang="cs-CZ" dirty="0">
                <a:latin typeface="Arial" panose="020B0604020202020204" pitchFamily="34" charset="0"/>
                <a:cs typeface="Arial" panose="020B0604020202020204" pitchFamily="34" charset="0"/>
              </a:rPr>
              <a:t>Závěr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762000" y="1412920"/>
            <a:ext cx="10515600" cy="3136669"/>
          </a:xfrm>
        </p:spPr>
        <p:txBody>
          <a:bodyPr>
            <a:normAutofit/>
          </a:bodyPr>
          <a:lstStyle/>
          <a:p>
            <a:r>
              <a:rPr lang="cs-CZ" sz="2000" dirty="0">
                <a:latin typeface="Arial" panose="020B0604020202020204" pitchFamily="34" charset="0"/>
                <a:cs typeface="Arial" panose="020B0604020202020204" pitchFamily="34" charset="0"/>
              </a:rPr>
              <a:t>detekce nárazu</a:t>
            </a:r>
          </a:p>
          <a:p>
            <a:r>
              <a:rPr lang="cs-CZ" sz="2000" dirty="0">
                <a:latin typeface="Arial" panose="020B0604020202020204" pitchFamily="34" charset="0"/>
                <a:cs typeface="Arial" panose="020B0604020202020204" pitchFamily="34" charset="0"/>
              </a:rPr>
              <a:t>indikace překážky</a:t>
            </a:r>
          </a:p>
          <a:p>
            <a:r>
              <a:rPr lang="cs-CZ" sz="2000" dirty="0">
                <a:latin typeface="Arial" panose="020B0604020202020204" pitchFamily="34" charset="0"/>
                <a:cs typeface="Arial" panose="020B0604020202020204" pitchFamily="34" charset="0"/>
              </a:rPr>
              <a:t>orientace v prostředí</a:t>
            </a:r>
          </a:p>
          <a:p>
            <a:r>
              <a:rPr lang="cs-CZ" sz="2000" dirty="0">
                <a:latin typeface="Arial" panose="020B0604020202020204" pitchFamily="34" charset="0"/>
                <a:cs typeface="Arial" panose="020B0604020202020204" pitchFamily="34" charset="0"/>
              </a:rPr>
              <a:t>oddělení uživatelského programu</a:t>
            </a:r>
          </a:p>
          <a:p>
            <a:r>
              <a:rPr lang="cs-CZ" sz="2000" dirty="0">
                <a:latin typeface="Arial" panose="020B0604020202020204" pitchFamily="34" charset="0"/>
                <a:cs typeface="Arial" panose="020B0604020202020204" pitchFamily="34" charset="0"/>
              </a:rPr>
              <a:t>ochrana před nárazy</a:t>
            </a:r>
          </a:p>
          <a:p>
            <a:r>
              <a:rPr lang="cs-CZ" sz="2000" dirty="0">
                <a:latin typeface="Arial" panose="020B0604020202020204" pitchFamily="34" charset="0"/>
                <a:cs typeface="Arial" panose="020B0604020202020204" pitchFamily="34" charset="0"/>
              </a:rPr>
              <a:t>účast na složitějších soutěžích</a:t>
            </a:r>
          </a:p>
          <a:p>
            <a:r>
              <a:rPr lang="cs-CZ" sz="2000" dirty="0">
                <a:latin typeface="Arial" panose="020B0604020202020204" pitchFamily="34" charset="0"/>
                <a:cs typeface="Arial" panose="020B0604020202020204" pitchFamily="34" charset="0"/>
              </a:rPr>
              <a:t>open-</a:t>
            </a:r>
            <a:r>
              <a:rPr lang="cs-CZ" sz="2000" dirty="0" err="1">
                <a:latin typeface="Arial" panose="020B0604020202020204" pitchFamily="34" charset="0"/>
                <a:cs typeface="Arial" panose="020B0604020202020204" pitchFamily="34" charset="0"/>
              </a:rPr>
              <a:t>source</a:t>
            </a:r>
            <a:endParaRPr lang="cs-CZ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Zástupný symbol pro číslo snímku 3"/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cs-CZ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FADC9E7-A7AE-45A2-ABE2-D8EAAF864B97}" type="slidenum">
              <a:rPr lang="cs-CZ" smtClean="0"/>
              <a:pPr/>
              <a:t>18</a:t>
            </a:fld>
            <a:endParaRPr lang="cs-CZ"/>
          </a:p>
        </p:txBody>
      </p:sp>
      <p:pic>
        <p:nvPicPr>
          <p:cNvPr id="4" name="Obrázek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685608" y="0"/>
            <a:ext cx="4533900" cy="291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4244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328748" y="0"/>
            <a:ext cx="10515600" cy="1267097"/>
          </a:xfrm>
        </p:spPr>
        <p:txBody>
          <a:bodyPr/>
          <a:lstStyle/>
          <a:p>
            <a:r>
              <a:rPr lang="cs-CZ" dirty="0">
                <a:latin typeface="Arial" panose="020B0604020202020204" pitchFamily="34" charset="0"/>
                <a:cs typeface="Arial" panose="020B0604020202020204" pitchFamily="34" charset="0"/>
              </a:rPr>
              <a:t>Závěr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762000" y="1412920"/>
            <a:ext cx="10515600" cy="3136669"/>
          </a:xfrm>
        </p:spPr>
        <p:txBody>
          <a:bodyPr>
            <a:normAutofit/>
          </a:bodyPr>
          <a:lstStyle/>
          <a:p>
            <a:r>
              <a:rPr lang="cs-CZ" sz="2000" dirty="0">
                <a:latin typeface="Arial" panose="020B0604020202020204" pitchFamily="34" charset="0"/>
                <a:cs typeface="Arial" panose="020B0604020202020204" pitchFamily="34" charset="0"/>
              </a:rPr>
              <a:t>detekce nárazu</a:t>
            </a:r>
          </a:p>
          <a:p>
            <a:r>
              <a:rPr lang="cs-CZ" sz="2000" dirty="0">
                <a:latin typeface="Arial" panose="020B0604020202020204" pitchFamily="34" charset="0"/>
                <a:cs typeface="Arial" panose="020B0604020202020204" pitchFamily="34" charset="0"/>
              </a:rPr>
              <a:t>indikace překážky</a:t>
            </a:r>
          </a:p>
          <a:p>
            <a:r>
              <a:rPr lang="cs-CZ" sz="2000" dirty="0">
                <a:latin typeface="Arial" panose="020B0604020202020204" pitchFamily="34" charset="0"/>
                <a:cs typeface="Arial" panose="020B0604020202020204" pitchFamily="34" charset="0"/>
              </a:rPr>
              <a:t>orientace v prostředí</a:t>
            </a:r>
          </a:p>
          <a:p>
            <a:r>
              <a:rPr lang="cs-CZ" sz="2000" dirty="0">
                <a:latin typeface="Arial" panose="020B0604020202020204" pitchFamily="34" charset="0"/>
                <a:cs typeface="Arial" panose="020B0604020202020204" pitchFamily="34" charset="0"/>
              </a:rPr>
              <a:t>oddělení uživatelského programu</a:t>
            </a:r>
          </a:p>
          <a:p>
            <a:r>
              <a:rPr lang="cs-CZ" sz="2000" dirty="0">
                <a:latin typeface="Arial" panose="020B0604020202020204" pitchFamily="34" charset="0"/>
                <a:cs typeface="Arial" panose="020B0604020202020204" pitchFamily="34" charset="0"/>
              </a:rPr>
              <a:t>ochrana před nárazy</a:t>
            </a:r>
          </a:p>
          <a:p>
            <a:r>
              <a:rPr lang="cs-CZ" sz="2000" dirty="0">
                <a:latin typeface="Arial" panose="020B0604020202020204" pitchFamily="34" charset="0"/>
                <a:cs typeface="Arial" panose="020B0604020202020204" pitchFamily="34" charset="0"/>
              </a:rPr>
              <a:t>účast na složitějších soutěžích</a:t>
            </a:r>
          </a:p>
          <a:p>
            <a:r>
              <a:rPr lang="cs-CZ" sz="2000" dirty="0">
                <a:latin typeface="Arial" panose="020B0604020202020204" pitchFamily="34" charset="0"/>
                <a:cs typeface="Arial" panose="020B0604020202020204" pitchFamily="34" charset="0"/>
              </a:rPr>
              <a:t>open-source</a:t>
            </a:r>
          </a:p>
          <a:p>
            <a:endParaRPr lang="cs-CZ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Zástupný symbol pro číslo snímku 3"/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cs-CZ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FADC9E7-A7AE-45A2-ABE2-D8EAAF864B97}" type="slidenum">
              <a:rPr lang="cs-CZ" smtClean="0"/>
              <a:pPr/>
              <a:t>19</a:t>
            </a:fld>
            <a:endParaRPr lang="cs-CZ"/>
          </a:p>
        </p:txBody>
      </p:sp>
      <p:pic>
        <p:nvPicPr>
          <p:cNvPr id="6" name="Picture 2" descr="Výsledek obrázku pro robotárn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6342" y="5061118"/>
            <a:ext cx="3221288" cy="744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Výsledek obrázku pro logo jihomoravský kraj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9832" y="4329760"/>
            <a:ext cx="3480172" cy="1835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Výsledek obrázku pro jcmm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919" y="4516001"/>
            <a:ext cx="3511337" cy="1755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ovéPole 8"/>
          <p:cNvSpPr txBox="1"/>
          <p:nvPr/>
        </p:nvSpPr>
        <p:spPr>
          <a:xfrm>
            <a:off x="179262" y="5973471"/>
            <a:ext cx="116907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2400" dirty="0">
                <a:latin typeface="Arial" panose="020B0604020202020204" pitchFamily="34" charset="0"/>
                <a:cs typeface="Arial" panose="020B0604020202020204" pitchFamily="34" charset="0"/>
              </a:rPr>
              <a:t>Děkuji JCMM konzultantům Jaroslavu Páralovi, Jakubovi </a:t>
            </a:r>
            <a:r>
              <a:rPr lang="cs-CZ" sz="2400" dirty="0" err="1">
                <a:latin typeface="Arial" panose="020B0604020202020204" pitchFamily="34" charset="0"/>
                <a:cs typeface="Arial" panose="020B0604020202020204" pitchFamily="34" charset="0"/>
              </a:rPr>
              <a:t>Streitovi</a:t>
            </a:r>
            <a:r>
              <a:rPr lang="cs-CZ" sz="2400" dirty="0">
                <a:latin typeface="Arial" panose="020B0604020202020204" pitchFamily="34" charset="0"/>
                <a:cs typeface="Arial" panose="020B0604020202020204" pitchFamily="34" charset="0"/>
              </a:rPr>
              <a:t> a Jiřímu Váchovi.</a:t>
            </a:r>
          </a:p>
        </p:txBody>
      </p:sp>
      <p:sp>
        <p:nvSpPr>
          <p:cNvPr id="11" name="Nadpis 1"/>
          <p:cNvSpPr txBox="1">
            <a:spLocks/>
          </p:cNvSpPr>
          <p:nvPr/>
        </p:nvSpPr>
        <p:spPr>
          <a:xfrm>
            <a:off x="0" y="3460003"/>
            <a:ext cx="12192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cs-CZ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cs-CZ" dirty="0">
                <a:latin typeface="Arial" panose="020B0604020202020204" pitchFamily="34" charset="0"/>
                <a:cs typeface="Arial" panose="020B0604020202020204" pitchFamily="34" charset="0"/>
              </a:rPr>
              <a:t>Děkuji za pozornost</a:t>
            </a:r>
          </a:p>
        </p:txBody>
      </p:sp>
      <p:pic>
        <p:nvPicPr>
          <p:cNvPr id="4" name="Obrázek 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685608" y="0"/>
            <a:ext cx="4533900" cy="2914650"/>
          </a:xfrm>
          <a:prstGeom prst="rect">
            <a:avLst/>
          </a:prstGeom>
        </p:spPr>
      </p:pic>
      <p:pic>
        <p:nvPicPr>
          <p:cNvPr id="12" name="Obrázek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040871" y="2481943"/>
            <a:ext cx="1655595" cy="1621103"/>
          </a:xfrm>
          <a:prstGeom prst="rect">
            <a:avLst/>
          </a:prstGeom>
        </p:spPr>
      </p:pic>
      <p:sp>
        <p:nvSpPr>
          <p:cNvPr id="13" name="TextovéPole 12"/>
          <p:cNvSpPr txBox="1"/>
          <p:nvPr/>
        </p:nvSpPr>
        <p:spPr>
          <a:xfrm>
            <a:off x="9738511" y="3987974"/>
            <a:ext cx="24534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https://goo.gl/Uqgpov</a:t>
            </a:r>
          </a:p>
        </p:txBody>
      </p:sp>
    </p:spTree>
    <p:extLst>
      <p:ext uri="{BB962C8B-B14F-4D97-AF65-F5344CB8AC3E}">
        <p14:creationId xmlns:p14="http://schemas.microsoft.com/office/powerpoint/2010/main" val="9504244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Výsledek obrázku pro pololu 3pi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18457"/>
            <a:ext cx="4662687" cy="3735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4900749" y="447980"/>
            <a:ext cx="2302264" cy="1138206"/>
          </a:xfrm>
        </p:spPr>
        <p:txBody>
          <a:bodyPr>
            <a:normAutofit/>
          </a:bodyPr>
          <a:lstStyle/>
          <a:p>
            <a:r>
              <a:rPr lang="cs-CZ" dirty="0"/>
              <a:t>Cíl práce</a:t>
            </a:r>
          </a:p>
        </p:txBody>
      </p:sp>
      <p:sp>
        <p:nvSpPr>
          <p:cNvPr id="5" name="Šipka doprava se zářezem 4"/>
          <p:cNvSpPr/>
          <p:nvPr/>
        </p:nvSpPr>
        <p:spPr>
          <a:xfrm rot="1819497">
            <a:off x="4532810" y="3135086"/>
            <a:ext cx="2024743" cy="1045029"/>
          </a:xfrm>
          <a:prstGeom prst="notched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65583" y="3108960"/>
            <a:ext cx="6026417" cy="3749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9278572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cs-CZ" dirty="0"/>
              <a:t>Soutěžní disciplíny</a:t>
            </a:r>
          </a:p>
        </p:txBody>
      </p:sp>
      <p:pic>
        <p:nvPicPr>
          <p:cNvPr id="7" name="Picture 6" descr="http://robotikabrno.cz/galleries/69/img/dsc_8776_(1)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0464" y="1306285"/>
            <a:ext cx="7830000" cy="52069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3449065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cs-CZ" dirty="0"/>
              <a:t>Soutěžní disciplíny</a:t>
            </a:r>
          </a:p>
        </p:txBody>
      </p:sp>
      <p:pic>
        <p:nvPicPr>
          <p:cNvPr id="12292" name="Picture 4" descr="http://robotikabrno.cz/galleries/37/img/dsc_0691.jpg"/>
          <p:cNvPicPr>
            <a:picLocks noChangeAspect="1" noChangeArrowheads="1"/>
          </p:cNvPicPr>
          <p:nvPr/>
        </p:nvPicPr>
        <p:blipFill>
          <a:blip r:embed="rId2" cstate="print">
            <a:lum bright="21000" contrast="36000"/>
          </a:blip>
          <a:srcRect/>
          <a:stretch>
            <a:fillRect/>
          </a:stretch>
        </p:blipFill>
        <p:spPr bwMode="auto">
          <a:xfrm>
            <a:off x="2259874" y="1338442"/>
            <a:ext cx="7828645" cy="520604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3449065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ázek 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-35261"/>
            <a:ext cx="6280126" cy="6858000"/>
          </a:xfrm>
          <a:prstGeom prst="rect">
            <a:avLst/>
          </a:prstGeom>
        </p:spPr>
      </p:pic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4406487" y="-35261"/>
            <a:ext cx="6626280" cy="1325563"/>
          </a:xfrm>
        </p:spPr>
        <p:txBody>
          <a:bodyPr>
            <a:normAutofit/>
          </a:bodyPr>
          <a:lstStyle/>
          <a:p>
            <a:r>
              <a:rPr lang="cs-CZ" dirty="0"/>
              <a:t>Řídící a uživatelský procesor</a:t>
            </a:r>
          </a:p>
        </p:txBody>
      </p:sp>
      <p:cxnSp>
        <p:nvCxnSpPr>
          <p:cNvPr id="8" name="Spojnice: pravoúhlá 7"/>
          <p:cNvCxnSpPr>
            <a:cxnSpLocks/>
          </p:cNvCxnSpPr>
          <p:nvPr/>
        </p:nvCxnSpPr>
        <p:spPr>
          <a:xfrm flipV="1">
            <a:off x="4213084" y="2586446"/>
            <a:ext cx="3611567" cy="1181991"/>
          </a:xfrm>
          <a:prstGeom prst="bentConnector3">
            <a:avLst>
              <a:gd name="adj1" fmla="val 61574"/>
            </a:avLst>
          </a:prstGeom>
          <a:ln w="101600">
            <a:solidFill>
              <a:srgbClr val="FF0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3" name="Obrázek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135225" y="1239143"/>
            <a:ext cx="3227839" cy="3125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8487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512275" y="122237"/>
            <a:ext cx="10515600" cy="1325563"/>
          </a:xfrm>
        </p:spPr>
        <p:txBody>
          <a:bodyPr/>
          <a:lstStyle/>
          <a:p>
            <a:r>
              <a:rPr lang="cs-CZ" dirty="0"/>
              <a:t>Napájení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50083" y="1285740"/>
            <a:ext cx="10913932" cy="46970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5787263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512275" y="122237"/>
            <a:ext cx="10515600" cy="1325563"/>
          </a:xfrm>
        </p:spPr>
        <p:txBody>
          <a:bodyPr/>
          <a:lstStyle/>
          <a:p>
            <a:r>
              <a:rPr lang="cs-CZ" dirty="0"/>
              <a:t>Napájení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50083" y="1285740"/>
            <a:ext cx="10913932" cy="46970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Obrázek 1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679578" y="-1"/>
            <a:ext cx="2512422" cy="3233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7263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ázek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314495"/>
            <a:ext cx="12192000" cy="6099701"/>
          </a:xfrm>
          <a:prstGeom prst="rect">
            <a:avLst/>
          </a:prstGeom>
        </p:spPr>
      </p:pic>
      <p:sp>
        <p:nvSpPr>
          <p:cNvPr id="2" name="TextovéPole 1"/>
          <p:cNvSpPr txBox="1"/>
          <p:nvPr/>
        </p:nvSpPr>
        <p:spPr>
          <a:xfrm>
            <a:off x="5005387" y="0"/>
            <a:ext cx="218122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4400" dirty="0">
                <a:latin typeface="+mj-lt"/>
                <a:ea typeface="+mj-ea"/>
                <a:cs typeface="+mj-cs"/>
              </a:rPr>
              <a:t>Napájení</a:t>
            </a:r>
          </a:p>
        </p:txBody>
      </p:sp>
    </p:spTree>
    <p:extLst>
      <p:ext uri="{BB962C8B-B14F-4D97-AF65-F5344CB8AC3E}">
        <p14:creationId xmlns:p14="http://schemas.microsoft.com/office/powerpoint/2010/main" val="17868490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Obrázek 10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37307" y="2124364"/>
            <a:ext cx="8577187" cy="4733636"/>
          </a:xfrm>
          <a:prstGeom prst="rect">
            <a:avLst/>
          </a:prstGeom>
        </p:spPr>
      </p:pic>
      <p:pic>
        <p:nvPicPr>
          <p:cNvPr id="9" name="Obrázek 8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878252" y="200561"/>
            <a:ext cx="2603100" cy="2485541"/>
          </a:xfrm>
          <a:prstGeom prst="rect">
            <a:avLst/>
          </a:prstGeom>
        </p:spPr>
      </p:pic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328747" y="1"/>
            <a:ext cx="10515600" cy="1254034"/>
          </a:xfrm>
        </p:spPr>
        <p:txBody>
          <a:bodyPr/>
          <a:lstStyle/>
          <a:p>
            <a:r>
              <a:rPr lang="cs-CZ" dirty="0"/>
              <a:t>Určení polohy </a:t>
            </a: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</a:t>
            </a:r>
            <a:r>
              <a:rPr lang="cs-CZ" dirty="0"/>
              <a:t> Enkodér</a:t>
            </a:r>
          </a:p>
        </p:txBody>
      </p:sp>
      <p:pic>
        <p:nvPicPr>
          <p:cNvPr id="13" name="Obrázek 1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380694" y="200561"/>
            <a:ext cx="2744426" cy="2637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685802"/>
      </p:ext>
    </p:extLst>
  </p:cSld>
  <p:clrMapOvr>
    <a:masterClrMapping/>
  </p:clrMapOvr>
</p:sld>
</file>

<file path=ppt/theme/theme1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1051</TotalTime>
  <Words>116</Words>
  <Application>Microsoft Office PowerPoint</Application>
  <PresentationFormat>Širokoúhlá obrazovka</PresentationFormat>
  <Paragraphs>50</Paragraphs>
  <Slides>19</Slides>
  <Notes>0</Notes>
  <HiddenSlides>0</HiddenSlides>
  <MMClips>0</MMClips>
  <ScaleCrop>false</ScaleCrop>
  <HeadingPairs>
    <vt:vector size="6" baseType="variant">
      <vt:variant>
        <vt:lpstr>Použitá písma</vt:lpstr>
      </vt:variant>
      <vt:variant>
        <vt:i4>4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19</vt:i4>
      </vt:variant>
    </vt:vector>
  </HeadingPairs>
  <TitlesOfParts>
    <vt:vector size="24" baseType="lpstr">
      <vt:lpstr>Arial</vt:lpstr>
      <vt:lpstr>Calibri</vt:lpstr>
      <vt:lpstr>Calibri Light</vt:lpstr>
      <vt:lpstr>Times New Roman</vt:lpstr>
      <vt:lpstr>Motiv Office</vt:lpstr>
      <vt:lpstr>Nadstavbová deska pro robota Pololu 3pi</vt:lpstr>
      <vt:lpstr>Cíl práce</vt:lpstr>
      <vt:lpstr>Soutěžní disciplíny</vt:lpstr>
      <vt:lpstr>Soutěžní disciplíny</vt:lpstr>
      <vt:lpstr>Řídící a uživatelský procesor</vt:lpstr>
      <vt:lpstr>Napájení</vt:lpstr>
      <vt:lpstr>Napájení</vt:lpstr>
      <vt:lpstr>Prezentace aplikace PowerPoint</vt:lpstr>
      <vt:lpstr>Určení polohy → Enkodér</vt:lpstr>
      <vt:lpstr>Určení polohy → IMU</vt:lpstr>
      <vt:lpstr>Orientace v okolí → IR senzor</vt:lpstr>
      <vt:lpstr>Prezentace aplikace PowerPoint</vt:lpstr>
      <vt:lpstr>Indukční senzor</vt:lpstr>
      <vt:lpstr>Přídavné desky</vt:lpstr>
      <vt:lpstr>Nárazník</vt:lpstr>
      <vt:lpstr>Nárazník</vt:lpstr>
      <vt:lpstr>Realizace</vt:lpstr>
      <vt:lpstr>Závěr</vt:lpstr>
      <vt:lpstr>Závěr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Nadstavbová deska pro robota Pololu 3pi</dc:title>
  <dc:creator>Petr</dc:creator>
  <cp:lastModifiedBy>Petr</cp:lastModifiedBy>
  <cp:revision>65</cp:revision>
  <dcterms:created xsi:type="dcterms:W3CDTF">2017-04-01T09:58:42Z</dcterms:created>
  <dcterms:modified xsi:type="dcterms:W3CDTF">2017-06-15T19:46:36Z</dcterms:modified>
</cp:coreProperties>
</file>